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81" r:id="rId1"/>
  </p:sldMasterIdLst>
  <p:notesMasterIdLst>
    <p:notesMasterId r:id="rId7"/>
  </p:notesMasterIdLst>
  <p:sldIdLst>
    <p:sldId id="265" r:id="rId2"/>
    <p:sldId id="256" r:id="rId3"/>
    <p:sldId id="257" r:id="rId4"/>
    <p:sldId id="259" r:id="rId5"/>
    <p:sldId id="262"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954"/>
    <p:restoredTop sz="94410"/>
  </p:normalViewPr>
  <p:slideViewPr>
    <p:cSldViewPr snapToGrid="0" snapToObjects="1">
      <p:cViewPr>
        <p:scale>
          <a:sx n="80" d="100"/>
          <a:sy n="80" d="100"/>
        </p:scale>
        <p:origin x="1496"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51B7B-73C0-434D-9537-7A79FE0E38AA}" type="datetimeFigureOut">
              <a:rPr lang="en-US" smtClean="0"/>
              <a:t>4/6/17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2F2D8D-BA5B-3A4C-94B9-62F6D59120B7}" type="slidenum">
              <a:rPr lang="en-US" smtClean="0"/>
              <a:t>‹#›</a:t>
            </a:fld>
            <a:endParaRPr lang="en-US"/>
          </a:p>
        </p:txBody>
      </p:sp>
    </p:spTree>
    <p:extLst>
      <p:ext uri="{BB962C8B-B14F-4D97-AF65-F5344CB8AC3E}">
        <p14:creationId xmlns:p14="http://schemas.microsoft.com/office/powerpoint/2010/main" val="18951242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2F2D8D-BA5B-3A4C-94B9-62F6D59120B7}" type="slidenum">
              <a:rPr lang="en-US" smtClean="0"/>
              <a:t>2</a:t>
            </a:fld>
            <a:endParaRPr lang="en-US"/>
          </a:p>
        </p:txBody>
      </p:sp>
    </p:spTree>
    <p:extLst>
      <p:ext uri="{BB962C8B-B14F-4D97-AF65-F5344CB8AC3E}">
        <p14:creationId xmlns:p14="http://schemas.microsoft.com/office/powerpoint/2010/main" val="979850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E30E2307-1E40-4E12-8716-25BFDA8E7013}" type="datetime1">
              <a:rPr lang="en-US" smtClean="0"/>
              <a:pPr/>
              <a:t>4/6/17</a:t>
            </a:fld>
            <a:endParaRPr lang="en-US"/>
          </a:p>
        </p:txBody>
      </p:sp>
      <p:sp>
        <p:nvSpPr>
          <p:cNvPr id="5" name="Footer Placeholder 4"/>
          <p:cNvSpPr>
            <a:spLocks noGrp="1"/>
          </p:cNvSpPr>
          <p:nvPr>
            <p:ph type="ftr" sz="quarter" idx="11"/>
          </p:nvPr>
        </p:nvSpPr>
        <p:spPr>
          <a:xfrm>
            <a:off x="3623733" y="6117336"/>
            <a:ext cx="3609438" cy="365125"/>
          </a:xfrm>
        </p:spPr>
        <p:txBody>
          <a:bodyPr/>
          <a:lstStyle/>
          <a:p>
            <a:endParaRPr lang="en-US"/>
          </a:p>
        </p:txBody>
      </p:sp>
      <p:sp>
        <p:nvSpPr>
          <p:cNvPr id="6" name="Slide Number Placeholder 5"/>
          <p:cNvSpPr>
            <a:spLocks noGrp="1"/>
          </p:cNvSpPr>
          <p:nvPr>
            <p:ph type="sldNum" sz="quarter" idx="12"/>
          </p:nvPr>
        </p:nvSpPr>
        <p:spPr>
          <a:xfrm>
            <a:off x="8275320" y="6117336"/>
            <a:ext cx="411480" cy="365125"/>
          </a:xfrm>
        </p:spPr>
        <p:txBody>
          <a:bodyPr/>
          <a:lstStyle/>
          <a:p>
            <a:fld id="{93E4AAA4-6363-4581-962D-1ACCC2D600C5}" type="slidenum">
              <a:rPr lang="en-US" smtClean="0"/>
              <a:t>‹#›</a:t>
            </a:fld>
            <a:endParaRPr 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1D110F-3F4E-48D9-B8AA-5D0E825AFDBA}" type="datetime1">
              <a:rPr lang="en-US" smtClean="0"/>
              <a:pPr/>
              <a:t>4/6/17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4/6/17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4/6/17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4/6/17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4/6/17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4/6/17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CFCF5A-EA79-452C-A52C-1A2668C2E7DF}" type="datetime1">
              <a:rPr lang="en-US" smtClean="0"/>
              <a:pPr/>
              <a:t>4/6/17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5C4C28-BD4B-4892-9A2D-6E19BD753A9A}" type="datetime1">
              <a:rPr lang="en-US" smtClean="0"/>
              <a:pPr/>
              <a:t>4/6/17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61FD9D02-426E-46C9-9EE9-0DE1EF8B2838}" type="datetime1">
              <a:rPr lang="en-US" smtClean="0"/>
              <a:pPr/>
              <a:t>4/6/17</a:t>
            </a:fld>
            <a:endParaRPr lang="en-US"/>
          </a:p>
        </p:txBody>
      </p:sp>
      <p:sp>
        <p:nvSpPr>
          <p:cNvPr id="5" name="Footer Placeholder 4"/>
          <p:cNvSpPr>
            <a:spLocks noGrp="1"/>
          </p:cNvSpPr>
          <p:nvPr>
            <p:ph type="ftr" sz="quarter" idx="11"/>
          </p:nvPr>
        </p:nvSpPr>
        <p:spPr>
          <a:xfrm>
            <a:off x="1972647" y="6108173"/>
            <a:ext cx="5314517" cy="365125"/>
          </a:xfrm>
        </p:spPr>
        <p:txBody>
          <a:bodyPr/>
          <a:lstStyle/>
          <a:p>
            <a:endParaRPr lang="en-US"/>
          </a:p>
        </p:txBody>
      </p:sp>
      <p:sp>
        <p:nvSpPr>
          <p:cNvPr id="6" name="Slide Number Placeholder 5"/>
          <p:cNvSpPr>
            <a:spLocks noGrp="1"/>
          </p:cNvSpPr>
          <p:nvPr>
            <p:ph type="sldNum" sz="quarter" idx="12"/>
          </p:nvPr>
        </p:nvSpPr>
        <p:spPr>
          <a:xfrm>
            <a:off x="8258967" y="6108173"/>
            <a:ext cx="427833" cy="365125"/>
          </a:xfrm>
        </p:spPr>
        <p:txBody>
          <a:bodyPr/>
          <a:lstStyle/>
          <a:p>
            <a:fld id="{687D7A59-36E2-48B9-B146-C1E59501F6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4/6/17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73317" y="6116070"/>
            <a:ext cx="413483" cy="365125"/>
          </a:xfrm>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FAA6B6-10E5-4810-BC9F-DA72D8452E73}" type="datetime1">
              <a:rPr lang="en-US" smtClean="0"/>
              <a:pPr/>
              <a:t>4/6/17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4/6/17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8CDBF60-6CC3-4B74-A60D-3486985E4346}" type="datetime1">
              <a:rPr lang="en-US" smtClean="0"/>
              <a:pPr/>
              <a:t>4/6/17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714818-984F-4759-BF72-A33BDC1963BD}" type="datetime1">
              <a:rPr lang="en-US" smtClean="0"/>
              <a:pPr/>
              <a:t>4/6/17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7E191-5F94-4FC1-B823-BD7CABF7FA06}" type="datetime1">
              <a:rPr lang="en-US" smtClean="0"/>
              <a:pPr/>
              <a:t>4/6/17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4/6/17</a:t>
            </a:fld>
            <a:endParaRPr lang="en-US"/>
          </a:p>
        </p:txBody>
      </p:sp>
      <p:sp>
        <p:nvSpPr>
          <p:cNvPr id="6" name="Footer Placeholder 5"/>
          <p:cNvSpPr>
            <a:spLocks noGrp="1"/>
          </p:cNvSpPr>
          <p:nvPr>
            <p:ph type="ftr" sz="quarter" idx="11"/>
          </p:nvPr>
        </p:nvSpPr>
        <p:spPr/>
        <p:txBody>
          <a:bodyPr/>
          <a:lstStyle/>
          <a:p>
            <a:r>
              <a:rPr lang="en-US" smtClean="0"/>
              <a:t>
              </a:t>
            </a:r>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D1D110F-3F4E-48D9-B8AA-5D0E825AFDBA}" type="datetime1">
              <a:rPr lang="en-US" smtClean="0"/>
              <a:pPr/>
              <a:t>4/6/17</a:t>
            </a:fld>
            <a:endParaRPr lang="en-US"/>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87D7A59-36E2-48B9-B146-C1E59501F63F}" type="slidenum">
              <a:rPr lang="en-US" smtClean="0"/>
              <a:pPr/>
              <a:t>‹#›</a:t>
            </a:fld>
            <a:endParaRPr lang="en-US"/>
          </a:p>
        </p:txBody>
      </p:sp>
    </p:spTree>
    <p:extLst>
      <p:ext uri="{BB962C8B-B14F-4D97-AF65-F5344CB8AC3E}">
        <p14:creationId xmlns:p14="http://schemas.microsoft.com/office/powerpoint/2010/main" val="1818196118"/>
      </p:ext>
    </p:extLst>
  </p:cSld>
  <p:clrMap bg1="lt1" tx1="dk1" bg2="lt2" tx2="dk2" accent1="accent1" accent2="accent2" accent3="accent3" accent4="accent4" accent5="accent5" accent6="accent6" hlink="hlink" folHlink="folHlink"/>
  <p:sldLayoutIdLst>
    <p:sldLayoutId id="2147484082" r:id="rId1"/>
    <p:sldLayoutId id="2147484083" r:id="rId2"/>
    <p:sldLayoutId id="2147484084" r:id="rId3"/>
    <p:sldLayoutId id="2147484085" r:id="rId4"/>
    <p:sldLayoutId id="2147484086" r:id="rId5"/>
    <p:sldLayoutId id="2147484087" r:id="rId6"/>
    <p:sldLayoutId id="2147484088" r:id="rId7"/>
    <p:sldLayoutId id="2147484089" r:id="rId8"/>
    <p:sldLayoutId id="2147484090" r:id="rId9"/>
    <p:sldLayoutId id="2147484091" r:id="rId10"/>
    <p:sldLayoutId id="2147484092" r:id="rId11"/>
    <p:sldLayoutId id="2147484093" r:id="rId12"/>
    <p:sldLayoutId id="2147484094" r:id="rId13"/>
    <p:sldLayoutId id="2147484095" r:id="rId14"/>
    <p:sldLayoutId id="2147484096" r:id="rId15"/>
    <p:sldLayoutId id="2147484097" r:id="rId16"/>
    <p:sldLayoutId id="2147484098"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tiff"/><Relationship Id="rId4" Type="http://schemas.openxmlformats.org/officeDocument/2006/relationships/image" Target="../media/image4.tiff"/><Relationship Id="rId1" Type="http://schemas.openxmlformats.org/officeDocument/2006/relationships/slideLayout" Target="../slideLayouts/slideLayout7.xml"/><Relationship Id="rId2" Type="http://schemas.openxmlformats.org/officeDocument/2006/relationships/image" Target="../media/image2.tif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tif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tiff"/><Relationship Id="rId4" Type="http://schemas.openxmlformats.org/officeDocument/2006/relationships/image" Target="../media/image9.tiff"/><Relationship Id="rId1" Type="http://schemas.openxmlformats.org/officeDocument/2006/relationships/slideLayout" Target="../slideLayouts/slideLayout7.xml"/><Relationship Id="rId2" Type="http://schemas.openxmlformats.org/officeDocument/2006/relationships/image" Target="../media/image7.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rl.jpg"/>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TextBox 7"/>
          <p:cNvSpPr txBox="1"/>
          <p:nvPr/>
        </p:nvSpPr>
        <p:spPr>
          <a:xfrm>
            <a:off x="1725402" y="370248"/>
            <a:ext cx="6900863" cy="1815882"/>
          </a:xfrm>
          <a:prstGeom prst="rect">
            <a:avLst/>
          </a:prstGeom>
          <a:noFill/>
        </p:spPr>
        <p:txBody>
          <a:bodyPr wrap="square" rtlCol="0">
            <a:spAutoFit/>
          </a:bodyPr>
          <a:lstStyle/>
          <a:p>
            <a:r>
              <a:rPr lang="en-US" sz="3200" dirty="0" smtClean="0">
                <a:solidFill>
                  <a:schemeClr val="tx2">
                    <a:lumMod val="90000"/>
                    <a:lumOff val="10000"/>
                  </a:schemeClr>
                </a:solidFill>
                <a:latin typeface="Copperplate Gothic Bold" charset="0"/>
                <a:ea typeface="Copperplate Gothic Bold" charset="0"/>
                <a:cs typeface="Copperplate Gothic Bold" charset="0"/>
              </a:rPr>
              <a:t>design </a:t>
            </a:r>
            <a:r>
              <a:rPr lang="en-US" sz="3200" dirty="0" smtClean="0">
                <a:solidFill>
                  <a:schemeClr val="tx2">
                    <a:lumMod val="90000"/>
                    <a:lumOff val="10000"/>
                  </a:schemeClr>
                </a:solidFill>
                <a:latin typeface="Copperplate Gothic Bold" charset="0"/>
                <a:ea typeface="Copperplate Gothic Bold" charset="0"/>
                <a:cs typeface="Copperplate Gothic Bold" charset="0"/>
              </a:rPr>
              <a:t>9</a:t>
            </a:r>
            <a:r>
              <a:rPr lang="en-US" sz="3200" dirty="0" smtClean="0">
                <a:solidFill>
                  <a:schemeClr val="tx2">
                    <a:lumMod val="90000"/>
                    <a:lumOff val="10000"/>
                  </a:schemeClr>
                </a:solidFill>
                <a:latin typeface="Copperplate Gothic Bold" charset="0"/>
                <a:ea typeface="Copperplate Gothic Bold" charset="0"/>
                <a:cs typeface="Copperplate Gothic Bold" charset="0"/>
              </a:rPr>
              <a:t>º   unit iii</a:t>
            </a:r>
          </a:p>
          <a:p>
            <a:endParaRPr lang="en-US" sz="3200" dirty="0" smtClean="0">
              <a:solidFill>
                <a:schemeClr val="tx2">
                  <a:lumMod val="90000"/>
                  <a:lumOff val="10000"/>
                </a:schemeClr>
              </a:solidFill>
              <a:latin typeface="Copperplate Gothic Bold" charset="0"/>
              <a:ea typeface="Copperplate Gothic Bold" charset="0"/>
              <a:cs typeface="Copperplate Gothic Bold" charset="0"/>
            </a:endParaRPr>
          </a:p>
          <a:p>
            <a:pPr algn="r"/>
            <a:r>
              <a:rPr lang="en-US" sz="4800" b="1" dirty="0" smtClean="0">
                <a:solidFill>
                  <a:schemeClr val="tx2">
                    <a:lumMod val="90000"/>
                    <a:lumOff val="10000"/>
                  </a:schemeClr>
                </a:solidFill>
                <a:latin typeface="Copperplate Gothic Bold" charset="0"/>
                <a:ea typeface="Copperplate Gothic Bold" charset="0"/>
                <a:cs typeface="Copperplate Gothic Bold" charset="0"/>
              </a:rPr>
              <a:t>SPORT BAG</a:t>
            </a:r>
            <a:endParaRPr lang="en-US" sz="4800" b="1" dirty="0">
              <a:solidFill>
                <a:schemeClr val="tx2">
                  <a:lumMod val="90000"/>
                  <a:lumOff val="10000"/>
                </a:schemeClr>
              </a:solidFill>
              <a:latin typeface="Copperplate Gothic Bold" charset="0"/>
              <a:ea typeface="Copperplate Gothic Bold" charset="0"/>
              <a:cs typeface="Copperplate Gothic Bold" charset="0"/>
            </a:endParaRPr>
          </a:p>
        </p:txBody>
      </p:sp>
      <p:pic>
        <p:nvPicPr>
          <p:cNvPr id="4" name="Picture 3"/>
          <p:cNvPicPr>
            <a:picLocks noChangeAspect="1"/>
          </p:cNvPicPr>
          <p:nvPr/>
        </p:nvPicPr>
        <p:blipFill>
          <a:blip r:embed="rId2"/>
          <a:stretch>
            <a:fillRect/>
          </a:stretch>
        </p:blipFill>
        <p:spPr>
          <a:xfrm>
            <a:off x="3086100" y="2772995"/>
            <a:ext cx="2857500" cy="2857500"/>
          </a:xfrm>
          <a:prstGeom prst="rect">
            <a:avLst/>
          </a:prstGeom>
        </p:spPr>
      </p:pic>
      <p:pic>
        <p:nvPicPr>
          <p:cNvPr id="9" name="Picture 8"/>
          <p:cNvPicPr>
            <a:picLocks noChangeAspect="1"/>
          </p:cNvPicPr>
          <p:nvPr/>
        </p:nvPicPr>
        <p:blipFill>
          <a:blip r:embed="rId3"/>
          <a:stretch>
            <a:fillRect/>
          </a:stretch>
        </p:blipFill>
        <p:spPr>
          <a:xfrm>
            <a:off x="5831829" y="3345945"/>
            <a:ext cx="3197871" cy="3197871"/>
          </a:xfrm>
          <a:prstGeom prst="rect">
            <a:avLst/>
          </a:prstGeom>
        </p:spPr>
      </p:pic>
      <p:pic>
        <p:nvPicPr>
          <p:cNvPr id="3" name="Picture 2"/>
          <p:cNvPicPr>
            <a:picLocks noChangeAspect="1"/>
          </p:cNvPicPr>
          <p:nvPr/>
        </p:nvPicPr>
        <p:blipFill>
          <a:blip r:embed="rId4"/>
          <a:stretch>
            <a:fillRect/>
          </a:stretch>
        </p:blipFill>
        <p:spPr>
          <a:xfrm>
            <a:off x="0" y="2633025"/>
            <a:ext cx="3086100" cy="2628900"/>
          </a:xfrm>
          <a:prstGeom prst="rect">
            <a:avLst/>
          </a:prstGeom>
        </p:spPr>
      </p:pic>
    </p:spTree>
    <p:extLst>
      <p:ext uri="{BB962C8B-B14F-4D97-AF65-F5344CB8AC3E}">
        <p14:creationId xmlns:p14="http://schemas.microsoft.com/office/powerpoint/2010/main" val="1330271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26000">
              <a:schemeClr val="accent1">
                <a:lumMod val="20000"/>
                <a:lumOff val="80000"/>
              </a:schemeClr>
            </a:gs>
            <a:gs pos="100000">
              <a:schemeClr val="bg2">
                <a:tint val="100000"/>
                <a:shade val="67000"/>
                <a:satMod val="145000"/>
              </a:schemeClr>
            </a:gs>
          </a:gsLst>
          <a:lin ang="5400000" scaled="0"/>
        </a:gradFill>
        <a:effectLst/>
      </p:bgPr>
    </p:bg>
    <p:spTree>
      <p:nvGrpSpPr>
        <p:cNvPr id="1" name=""/>
        <p:cNvGrpSpPr/>
        <p:nvPr/>
      </p:nvGrpSpPr>
      <p:grpSpPr>
        <a:xfrm>
          <a:off x="0" y="0"/>
          <a:ext cx="0" cy="0"/>
          <a:chOff x="0" y="0"/>
          <a:chExt cx="0" cy="0"/>
        </a:xfrm>
      </p:grpSpPr>
      <p:sp>
        <p:nvSpPr>
          <p:cNvPr id="4" name="TextBox 3"/>
          <p:cNvSpPr txBox="1"/>
          <p:nvPr/>
        </p:nvSpPr>
        <p:spPr>
          <a:xfrm>
            <a:off x="4437111" y="211820"/>
            <a:ext cx="3874031" cy="646331"/>
          </a:xfrm>
          <a:prstGeom prst="rect">
            <a:avLst/>
          </a:prstGeom>
          <a:noFill/>
        </p:spPr>
        <p:txBody>
          <a:bodyPr wrap="square" rtlCol="0">
            <a:spAutoFit/>
          </a:bodyPr>
          <a:lstStyle/>
          <a:p>
            <a:r>
              <a:rPr lang="en-US" sz="3600" b="1" dirty="0" smtClean="0"/>
              <a:t> </a:t>
            </a:r>
            <a:r>
              <a:rPr lang="en-US" sz="3200" b="1" dirty="0" smtClean="0">
                <a:solidFill>
                  <a:schemeClr val="tx2">
                    <a:lumMod val="90000"/>
                    <a:lumOff val="10000"/>
                  </a:schemeClr>
                </a:solidFill>
                <a:latin typeface="Century Gothic" charset="0"/>
                <a:ea typeface="Century Gothic" charset="0"/>
                <a:cs typeface="Century Gothic" charset="0"/>
              </a:rPr>
              <a:t>SPORT   BAG</a:t>
            </a:r>
            <a:endParaRPr lang="en-US" sz="3200" b="1" dirty="0" smtClean="0">
              <a:solidFill>
                <a:schemeClr val="tx2">
                  <a:lumMod val="90000"/>
                  <a:lumOff val="10000"/>
                </a:schemeClr>
              </a:solidFill>
              <a:latin typeface="Century Gothic" charset="0"/>
              <a:ea typeface="Century Gothic" charset="0"/>
              <a:cs typeface="Century Gothic" charset="0"/>
            </a:endParaRPr>
          </a:p>
        </p:txBody>
      </p:sp>
      <p:sp>
        <p:nvSpPr>
          <p:cNvPr id="9" name="TextBox 8"/>
          <p:cNvSpPr txBox="1"/>
          <p:nvPr/>
        </p:nvSpPr>
        <p:spPr>
          <a:xfrm>
            <a:off x="4437111" y="3224430"/>
            <a:ext cx="4520587" cy="2862322"/>
          </a:xfrm>
          <a:prstGeom prst="rect">
            <a:avLst/>
          </a:prstGeom>
          <a:noFill/>
        </p:spPr>
        <p:txBody>
          <a:bodyPr wrap="square" rtlCol="0">
            <a:spAutoFit/>
          </a:bodyPr>
          <a:lstStyle/>
          <a:p>
            <a:r>
              <a:rPr lang="en-US" sz="2000" b="1" dirty="0" smtClean="0">
                <a:solidFill>
                  <a:schemeClr val="tx2">
                    <a:lumMod val="90000"/>
                    <a:lumOff val="10000"/>
                  </a:schemeClr>
                </a:solidFill>
                <a:latin typeface="Century Gothic" charset="0"/>
                <a:ea typeface="Century Gothic" charset="0"/>
                <a:cs typeface="Century Gothic" charset="0"/>
              </a:rPr>
              <a:t>Criteria A   </a:t>
            </a:r>
          </a:p>
          <a:p>
            <a:r>
              <a:rPr lang="en-US" sz="2000" b="1" dirty="0" smtClean="0">
                <a:solidFill>
                  <a:schemeClr val="tx2">
                    <a:lumMod val="90000"/>
                    <a:lumOff val="10000"/>
                  </a:schemeClr>
                </a:solidFill>
                <a:latin typeface="Century Gothic" charset="0"/>
                <a:ea typeface="Century Gothic" charset="0"/>
                <a:cs typeface="Century Gothic" charset="0"/>
              </a:rPr>
              <a:t>Inquiry and Analyzing</a:t>
            </a:r>
            <a:endParaRPr lang="en-US" sz="2000" b="1" dirty="0">
              <a:solidFill>
                <a:schemeClr val="tx2">
                  <a:lumMod val="90000"/>
                  <a:lumOff val="10000"/>
                </a:schemeClr>
              </a:solidFill>
              <a:latin typeface="Century Gothic" charset="0"/>
              <a:ea typeface="Century Gothic" charset="0"/>
              <a:cs typeface="Century Gothic" charset="0"/>
            </a:endParaRPr>
          </a:p>
          <a:p>
            <a:endParaRPr lang="en-US" b="1" dirty="0" smtClean="0">
              <a:solidFill>
                <a:schemeClr val="tx2">
                  <a:lumMod val="90000"/>
                  <a:lumOff val="10000"/>
                </a:schemeClr>
              </a:solidFill>
              <a:latin typeface="Century Gothic" charset="0"/>
              <a:ea typeface="Century Gothic" charset="0"/>
              <a:cs typeface="Century Gothic" charset="0"/>
            </a:endParaRPr>
          </a:p>
          <a:p>
            <a:r>
              <a:rPr lang="en-US" b="1" dirty="0" smtClean="0">
                <a:solidFill>
                  <a:schemeClr val="tx2">
                    <a:lumMod val="90000"/>
                    <a:lumOff val="10000"/>
                  </a:schemeClr>
                </a:solidFill>
                <a:latin typeface="Century Gothic" charset="0"/>
                <a:ea typeface="Century Gothic" charset="0"/>
                <a:cs typeface="Century Gothic" charset="0"/>
              </a:rPr>
              <a:t>Strand 1</a:t>
            </a:r>
          </a:p>
          <a:p>
            <a:r>
              <a:rPr lang="en-GB" dirty="0" smtClean="0">
                <a:solidFill>
                  <a:schemeClr val="tx2">
                    <a:lumMod val="90000"/>
                    <a:lumOff val="10000"/>
                  </a:schemeClr>
                </a:solidFill>
                <a:latin typeface="Century Gothic" charset="0"/>
                <a:ea typeface="Century Gothic" charset="0"/>
                <a:cs typeface="Century Gothic" charset="0"/>
              </a:rPr>
              <a:t>Explain and justify the solution for your </a:t>
            </a:r>
            <a:r>
              <a:rPr lang="en-GB" dirty="0" smtClean="0">
                <a:solidFill>
                  <a:schemeClr val="tx2">
                    <a:lumMod val="90000"/>
                    <a:lumOff val="10000"/>
                  </a:schemeClr>
                </a:solidFill>
                <a:latin typeface="Century Gothic" charset="0"/>
                <a:ea typeface="Century Gothic" charset="0"/>
                <a:cs typeface="Century Gothic" charset="0"/>
              </a:rPr>
              <a:t>need</a:t>
            </a:r>
            <a:endParaRPr lang="en-US" sz="2000" dirty="0" smtClean="0">
              <a:solidFill>
                <a:schemeClr val="bg1">
                  <a:lumMod val="95000"/>
                </a:schemeClr>
              </a:solidFill>
              <a:latin typeface="Century Gothic" charset="0"/>
              <a:ea typeface="Century Gothic" charset="0"/>
              <a:cs typeface="Century Gothic" charset="0"/>
            </a:endParaRPr>
          </a:p>
          <a:p>
            <a:endParaRPr lang="en-US" sz="2000" i="1" dirty="0">
              <a:solidFill>
                <a:schemeClr val="bg1">
                  <a:lumMod val="95000"/>
                </a:schemeClr>
              </a:solidFill>
              <a:latin typeface="Century Gothic" charset="0"/>
              <a:ea typeface="Century Gothic" charset="0"/>
              <a:cs typeface="Century Gothic" charset="0"/>
            </a:endParaRPr>
          </a:p>
          <a:p>
            <a:pPr lvl="0"/>
            <a:r>
              <a:rPr lang="en-US" sz="1600" b="1" i="1" dirty="0" smtClean="0">
                <a:solidFill>
                  <a:schemeClr val="tx2">
                    <a:lumMod val="90000"/>
                    <a:lumOff val="10000"/>
                  </a:schemeClr>
                </a:solidFill>
                <a:latin typeface="Century Gothic" charset="0"/>
                <a:ea typeface="Century Gothic" charset="0"/>
                <a:cs typeface="Century Gothic" charset="0"/>
              </a:rPr>
              <a:t>ACTIVITY:  </a:t>
            </a:r>
            <a:r>
              <a:rPr lang="en-US" sz="1600" i="1" dirty="0"/>
              <a:t>Explain and justify the problem in Design for this period.  (What are you going to design in the third unit?  How do you think it will be?)</a:t>
            </a:r>
          </a:p>
        </p:txBody>
      </p:sp>
      <p:pic>
        <p:nvPicPr>
          <p:cNvPr id="5" name="Picture 4"/>
          <p:cNvPicPr>
            <a:picLocks noChangeAspect="1"/>
          </p:cNvPicPr>
          <p:nvPr/>
        </p:nvPicPr>
        <p:blipFill>
          <a:blip r:embed="rId3"/>
          <a:stretch>
            <a:fillRect/>
          </a:stretch>
        </p:blipFill>
        <p:spPr>
          <a:xfrm>
            <a:off x="102077" y="858151"/>
            <a:ext cx="4335034" cy="5808043"/>
          </a:xfrm>
          <a:prstGeom prst="rect">
            <a:avLst/>
          </a:prstGeom>
        </p:spPr>
      </p:pic>
      <p:pic>
        <p:nvPicPr>
          <p:cNvPr id="2" name="Picture 1"/>
          <p:cNvPicPr>
            <a:picLocks noChangeAspect="1"/>
          </p:cNvPicPr>
          <p:nvPr/>
        </p:nvPicPr>
        <p:blipFill>
          <a:blip r:embed="rId4"/>
          <a:stretch>
            <a:fillRect/>
          </a:stretch>
        </p:blipFill>
        <p:spPr>
          <a:xfrm>
            <a:off x="6192838" y="918929"/>
            <a:ext cx="2387600" cy="2387600"/>
          </a:xfrm>
          <a:prstGeom prst="rect">
            <a:avLst/>
          </a:prstGeom>
        </p:spPr>
      </p:pic>
    </p:spTree>
    <p:extLst>
      <p:ext uri="{BB962C8B-B14F-4D97-AF65-F5344CB8AC3E}">
        <p14:creationId xmlns:p14="http://schemas.microsoft.com/office/powerpoint/2010/main" val="20066452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9192" y="191668"/>
            <a:ext cx="7863181" cy="1077218"/>
          </a:xfrm>
          <a:prstGeom prst="rect">
            <a:avLst/>
          </a:prstGeom>
          <a:noFill/>
        </p:spPr>
        <p:txBody>
          <a:bodyPr wrap="square" rtlCol="0">
            <a:spAutoFit/>
          </a:bodyPr>
          <a:lstStyle/>
          <a:p>
            <a:pPr algn="r"/>
            <a:r>
              <a:rPr lang="en-US" sz="1600" b="1" dirty="0" smtClean="0">
                <a:solidFill>
                  <a:schemeClr val="tx2">
                    <a:lumMod val="90000"/>
                    <a:lumOff val="10000"/>
                  </a:schemeClr>
                </a:solidFill>
                <a:latin typeface="Century Gothic" charset="0"/>
                <a:ea typeface="Century Gothic" charset="0"/>
                <a:cs typeface="Century Gothic" charset="0"/>
              </a:rPr>
              <a:t>Strand 2</a:t>
            </a:r>
          </a:p>
          <a:p>
            <a:pPr algn="r"/>
            <a:endParaRPr lang="en-US" sz="1600" b="1" dirty="0" smtClean="0">
              <a:solidFill>
                <a:schemeClr val="tx2">
                  <a:lumMod val="90000"/>
                  <a:lumOff val="10000"/>
                </a:schemeClr>
              </a:solidFill>
              <a:latin typeface="Century Gothic" charset="0"/>
              <a:ea typeface="Century Gothic" charset="0"/>
              <a:cs typeface="Century Gothic" charset="0"/>
            </a:endParaRPr>
          </a:p>
          <a:p>
            <a:pPr algn="r"/>
            <a:r>
              <a:rPr lang="en-GB" sz="1600" dirty="0">
                <a:solidFill>
                  <a:schemeClr val="tx2">
                    <a:lumMod val="90000"/>
                    <a:lumOff val="10000"/>
                  </a:schemeClr>
                </a:solidFill>
                <a:latin typeface="Century Gothic" charset="0"/>
                <a:ea typeface="Century Gothic" charset="0"/>
                <a:cs typeface="Century Gothic" charset="0"/>
              </a:rPr>
              <a:t>Identify and prioritize the primary and secondary research needed </a:t>
            </a:r>
            <a:r>
              <a:rPr lang="en-GB" sz="1600" dirty="0" smtClean="0">
                <a:solidFill>
                  <a:schemeClr val="tx2">
                    <a:lumMod val="90000"/>
                    <a:lumOff val="10000"/>
                  </a:schemeClr>
                </a:solidFill>
                <a:latin typeface="Century Gothic" charset="0"/>
                <a:ea typeface="Century Gothic" charset="0"/>
                <a:cs typeface="Century Gothic" charset="0"/>
              </a:rPr>
              <a:t>to </a:t>
            </a:r>
            <a:r>
              <a:rPr lang="en-GB" sz="1600" dirty="0">
                <a:solidFill>
                  <a:schemeClr val="tx2">
                    <a:lumMod val="90000"/>
                    <a:lumOff val="10000"/>
                  </a:schemeClr>
                </a:solidFill>
                <a:latin typeface="Century Gothic" charset="0"/>
                <a:ea typeface="Century Gothic" charset="0"/>
                <a:cs typeface="Century Gothic" charset="0"/>
              </a:rPr>
              <a:t>develop a solution to the </a:t>
            </a:r>
            <a:r>
              <a:rPr lang="en-GB" sz="1600" dirty="0" smtClean="0">
                <a:solidFill>
                  <a:schemeClr val="tx2">
                    <a:lumMod val="90000"/>
                    <a:lumOff val="10000"/>
                  </a:schemeClr>
                </a:solidFill>
                <a:latin typeface="Century Gothic" charset="0"/>
                <a:ea typeface="Century Gothic" charset="0"/>
                <a:cs typeface="Century Gothic" charset="0"/>
              </a:rPr>
              <a:t>problem</a:t>
            </a:r>
            <a:endParaRPr lang="en-US" sz="1600" dirty="0">
              <a:solidFill>
                <a:schemeClr val="tx2">
                  <a:lumMod val="90000"/>
                  <a:lumOff val="10000"/>
                </a:schemeClr>
              </a:solidFill>
              <a:latin typeface="Century Gothic" charset="0"/>
              <a:ea typeface="Century Gothic" charset="0"/>
              <a:cs typeface="Century Gothic" charset="0"/>
            </a:endParaRPr>
          </a:p>
        </p:txBody>
      </p:sp>
      <p:graphicFrame>
        <p:nvGraphicFramePr>
          <p:cNvPr id="6" name="Table 5"/>
          <p:cNvGraphicFramePr>
            <a:graphicFrameLocks noGrp="1"/>
          </p:cNvGraphicFramePr>
          <p:nvPr>
            <p:extLst>
              <p:ext uri="{D42A27DB-BD31-4B8C-83A1-F6EECF244321}">
                <p14:modId xmlns:p14="http://schemas.microsoft.com/office/powerpoint/2010/main" val="589526400"/>
              </p:ext>
            </p:extLst>
          </p:nvPr>
        </p:nvGraphicFramePr>
        <p:xfrm>
          <a:off x="599192" y="2533050"/>
          <a:ext cx="8006497" cy="3749040"/>
        </p:xfrm>
        <a:graphic>
          <a:graphicData uri="http://schemas.openxmlformats.org/drawingml/2006/table">
            <a:tbl>
              <a:tblPr firstRow="1" bandRow="1">
                <a:tableStyleId>{5C22544A-7EE6-4342-B048-85BDC9FD1C3A}</a:tableStyleId>
              </a:tblPr>
              <a:tblGrid>
                <a:gridCol w="1324696"/>
                <a:gridCol w="6681801"/>
              </a:tblGrid>
              <a:tr h="601533">
                <a:tc>
                  <a:txBody>
                    <a:bodyPr/>
                    <a:lstStyle/>
                    <a:p>
                      <a:pPr algn="ctr"/>
                      <a:r>
                        <a:rPr lang="es-CO" sz="1800" b="1" kern="1200" dirty="0" smtClean="0">
                          <a:solidFill>
                            <a:schemeClr val="lt1"/>
                          </a:solidFill>
                          <a:effectLst/>
                          <a:latin typeface="Century Gothic" charset="0"/>
                          <a:ea typeface="Century Gothic" charset="0"/>
                          <a:cs typeface="Century Gothic" charset="0"/>
                        </a:rPr>
                        <a:t>Area of research</a:t>
                      </a:r>
                      <a:r>
                        <a:rPr lang="en-US" dirty="0" smtClean="0">
                          <a:effectLst/>
                          <a:latin typeface="Century Gothic" charset="0"/>
                          <a:ea typeface="Century Gothic" charset="0"/>
                          <a:cs typeface="Century Gothic" charset="0"/>
                        </a:rPr>
                        <a:t> </a:t>
                      </a:r>
                      <a:endParaRPr lang="en-US" dirty="0">
                        <a:latin typeface="Century Gothic" charset="0"/>
                        <a:ea typeface="Century Gothic" charset="0"/>
                        <a:cs typeface="Century Gothic" charset="0"/>
                      </a:endParaRPr>
                    </a:p>
                  </a:txBody>
                  <a:tcPr/>
                </a:tc>
                <a:tc>
                  <a:txBody>
                    <a:bodyPr/>
                    <a:lstStyle/>
                    <a:p>
                      <a:pPr algn="ctr"/>
                      <a:r>
                        <a:rPr lang="es-CO" sz="1800" b="1" kern="1200" dirty="0" smtClean="0">
                          <a:solidFill>
                            <a:schemeClr val="lt1"/>
                          </a:solidFill>
                          <a:effectLst/>
                          <a:latin typeface="Century Gothic" charset="0"/>
                          <a:ea typeface="Century Gothic" charset="0"/>
                          <a:cs typeface="Century Gothic" charset="0"/>
                        </a:rPr>
                        <a:t>Priority and reason</a:t>
                      </a:r>
                      <a:r>
                        <a:rPr lang="en-US" dirty="0" smtClean="0">
                          <a:effectLst/>
                          <a:latin typeface="Century Gothic" charset="0"/>
                          <a:ea typeface="Century Gothic" charset="0"/>
                          <a:cs typeface="Century Gothic" charset="0"/>
                        </a:rPr>
                        <a:t> </a:t>
                      </a:r>
                      <a:endParaRPr lang="en-US" dirty="0">
                        <a:latin typeface="Century Gothic" charset="0"/>
                        <a:ea typeface="Century Gothic" charset="0"/>
                        <a:cs typeface="Century Gothic" charset="0"/>
                      </a:endParaRPr>
                    </a:p>
                  </a:txBody>
                  <a:tcPr/>
                </a:tc>
              </a:tr>
              <a:tr h="601533">
                <a:tc>
                  <a:txBody>
                    <a:bodyPr/>
                    <a:lstStyle/>
                    <a:p>
                      <a:r>
                        <a:rPr lang="es-CO" sz="1200" kern="1200" dirty="0" smtClean="0">
                          <a:solidFill>
                            <a:schemeClr val="dk1"/>
                          </a:solidFill>
                          <a:effectLst/>
                          <a:latin typeface="Century Gothic" charset="0"/>
                          <a:ea typeface="Century Gothic" charset="0"/>
                          <a:cs typeface="Century Gothic" charset="0"/>
                        </a:rPr>
                        <a:t>Function</a:t>
                      </a:r>
                      <a:r>
                        <a:rPr lang="en-US" sz="1200" dirty="0" smtClean="0">
                          <a:effectLst/>
                          <a:latin typeface="Century Gothic" charset="0"/>
                          <a:ea typeface="Century Gothic" charset="0"/>
                          <a:cs typeface="Century Gothic" charset="0"/>
                        </a:rPr>
                        <a:t> </a:t>
                      </a:r>
                      <a:endParaRPr lang="en-US" sz="1200" dirty="0">
                        <a:latin typeface="Century Gothic" charset="0"/>
                        <a:ea typeface="Century Gothic" charset="0"/>
                        <a:cs typeface="Century Gothic" charset="0"/>
                      </a:endParaRPr>
                    </a:p>
                  </a:txBody>
                  <a:tcPr/>
                </a:tc>
                <a:tc>
                  <a:txBody>
                    <a:bodyPr/>
                    <a:lstStyle/>
                    <a:p>
                      <a:r>
                        <a:rPr lang="en-GB" sz="1200" kern="1200" dirty="0" smtClean="0">
                          <a:solidFill>
                            <a:schemeClr val="dk1"/>
                          </a:solidFill>
                          <a:effectLst/>
                          <a:latin typeface="Century Gothic" charset="0"/>
                          <a:ea typeface="Century Gothic" charset="0"/>
                          <a:cs typeface="Century Gothic" charset="0"/>
                        </a:rPr>
                        <a:t>When doing research, I will see if there are specific things my video must include. This may be comments from viewers, who demand for something specific, like an explanation for one of the hand or cup movements.</a:t>
                      </a:r>
                      <a:r>
                        <a:rPr lang="en-US" sz="1200" dirty="0" smtClean="0">
                          <a:effectLst/>
                          <a:latin typeface="Century Gothic" charset="0"/>
                          <a:ea typeface="Century Gothic" charset="0"/>
                          <a:cs typeface="Century Gothic" charset="0"/>
                        </a:rPr>
                        <a:t> </a:t>
                      </a:r>
                      <a:endParaRPr lang="en-US" sz="1200" dirty="0">
                        <a:latin typeface="Century Gothic" charset="0"/>
                        <a:ea typeface="Century Gothic" charset="0"/>
                        <a:cs typeface="Century Gothic" charset="0"/>
                      </a:endParaRPr>
                    </a:p>
                  </a:txBody>
                  <a:tcPr/>
                </a:tc>
              </a:tr>
              <a:tr h="601533">
                <a:tc>
                  <a:txBody>
                    <a:bodyPr/>
                    <a:lstStyle/>
                    <a:p>
                      <a:r>
                        <a:rPr lang="es-CO" sz="1200" kern="1200" dirty="0" smtClean="0">
                          <a:solidFill>
                            <a:schemeClr val="dk1"/>
                          </a:solidFill>
                          <a:effectLst/>
                          <a:latin typeface="Century Gothic" charset="0"/>
                          <a:ea typeface="Century Gothic" charset="0"/>
                          <a:cs typeface="Century Gothic" charset="0"/>
                        </a:rPr>
                        <a:t>Materials and components</a:t>
                      </a:r>
                      <a:r>
                        <a:rPr lang="en-US" sz="1200" dirty="0" smtClean="0">
                          <a:effectLst/>
                          <a:latin typeface="Century Gothic" charset="0"/>
                          <a:ea typeface="Century Gothic" charset="0"/>
                          <a:cs typeface="Century Gothic" charset="0"/>
                        </a:rPr>
                        <a:t> </a:t>
                      </a:r>
                      <a:endParaRPr lang="en-US" sz="1200" dirty="0">
                        <a:latin typeface="Century Gothic" charset="0"/>
                        <a:ea typeface="Century Gothic" charset="0"/>
                        <a:cs typeface="Century Gothic" charset="0"/>
                      </a:endParaRPr>
                    </a:p>
                  </a:txBody>
                  <a:tcPr/>
                </a:tc>
                <a:tc>
                  <a:txBody>
                    <a:bodyPr/>
                    <a:lstStyle/>
                    <a:p>
                      <a:r>
                        <a:rPr lang="en-GB" sz="1200" kern="1200" dirty="0" smtClean="0">
                          <a:solidFill>
                            <a:schemeClr val="dk1"/>
                          </a:solidFill>
                          <a:effectLst/>
                          <a:latin typeface="Century Gothic" charset="0"/>
                          <a:ea typeface="Century Gothic" charset="0"/>
                          <a:cs typeface="Century Gothic" charset="0"/>
                        </a:rPr>
                        <a:t>Which cup will I be using? Which colour has it? What size? What will its form be? This I should ask my end user in the form of an interview, so I can make easily a decision on what cup I should use. I will have a short interview in person and ask them the question on which cup they would prefer.</a:t>
                      </a:r>
                      <a:r>
                        <a:rPr lang="en-US" sz="1200" dirty="0" smtClean="0">
                          <a:effectLst/>
                          <a:latin typeface="Century Gothic" charset="0"/>
                          <a:ea typeface="Century Gothic" charset="0"/>
                          <a:cs typeface="Century Gothic" charset="0"/>
                        </a:rPr>
                        <a:t> </a:t>
                      </a:r>
                      <a:endParaRPr lang="en-US" sz="1200" dirty="0">
                        <a:latin typeface="Century Gothic" charset="0"/>
                        <a:ea typeface="Century Gothic" charset="0"/>
                        <a:cs typeface="Century Gothic" charset="0"/>
                      </a:endParaRPr>
                    </a:p>
                  </a:txBody>
                  <a:tcPr/>
                </a:tc>
              </a:tr>
              <a:tr h="773400">
                <a:tc>
                  <a:txBody>
                    <a:bodyPr/>
                    <a:lstStyle/>
                    <a:p>
                      <a:r>
                        <a:rPr lang="es-CO" sz="1200" kern="1200" dirty="0" smtClean="0">
                          <a:solidFill>
                            <a:schemeClr val="dk1"/>
                          </a:solidFill>
                          <a:effectLst/>
                          <a:latin typeface="Century Gothic" charset="0"/>
                          <a:ea typeface="Century Gothic" charset="0"/>
                          <a:cs typeface="Century Gothic" charset="0"/>
                        </a:rPr>
                        <a:t>Performance requirements</a:t>
                      </a:r>
                      <a:r>
                        <a:rPr lang="en-US" sz="1200" dirty="0" smtClean="0">
                          <a:effectLst/>
                          <a:latin typeface="Century Gothic" charset="0"/>
                          <a:ea typeface="Century Gothic" charset="0"/>
                          <a:cs typeface="Century Gothic" charset="0"/>
                        </a:rPr>
                        <a:t> </a:t>
                      </a:r>
                      <a:endParaRPr lang="en-US" sz="1200" dirty="0">
                        <a:latin typeface="Century Gothic" charset="0"/>
                        <a:ea typeface="Century Gothic" charset="0"/>
                        <a:cs typeface="Century Gothic" charset="0"/>
                      </a:endParaRPr>
                    </a:p>
                  </a:txBody>
                  <a:tcPr/>
                </a:tc>
                <a:tc>
                  <a:txBody>
                    <a:bodyPr/>
                    <a:lstStyle/>
                    <a:p>
                      <a:r>
                        <a:rPr lang="en-GB" sz="1200" kern="1200" dirty="0" smtClean="0">
                          <a:solidFill>
                            <a:schemeClr val="dk1"/>
                          </a:solidFill>
                          <a:effectLst/>
                          <a:latin typeface="Century Gothic" charset="0"/>
                          <a:ea typeface="Century Gothic" charset="0"/>
                          <a:cs typeface="Century Gothic" charset="0"/>
                        </a:rPr>
                        <a:t>My video needs to be saved and exported in the form of a video file, so my end user is able to open it up as a movie clip, which is similar to the YouTube videos. Instead of making a slideshow or </a:t>
                      </a:r>
                      <a:r>
                        <a:rPr lang="en-GB" sz="1200" kern="1200" dirty="0" err="1" smtClean="0">
                          <a:solidFill>
                            <a:schemeClr val="dk1"/>
                          </a:solidFill>
                          <a:effectLst/>
                          <a:latin typeface="Century Gothic" charset="0"/>
                          <a:ea typeface="Century Gothic" charset="0"/>
                          <a:cs typeface="Century Gothic" charset="0"/>
                        </a:rPr>
                        <a:t>diashow</a:t>
                      </a:r>
                      <a:r>
                        <a:rPr lang="en-GB" sz="1200" kern="1200" dirty="0" smtClean="0">
                          <a:solidFill>
                            <a:schemeClr val="dk1"/>
                          </a:solidFill>
                          <a:effectLst/>
                          <a:latin typeface="Century Gothic" charset="0"/>
                          <a:ea typeface="Century Gothic" charset="0"/>
                          <a:cs typeface="Century Gothic" charset="0"/>
                        </a:rPr>
                        <a:t>, which wouldn’t be as practical for my video, my end user is able to move back a few seconds of the video to watch one hand movement over.</a:t>
                      </a:r>
                      <a:r>
                        <a:rPr lang="en-US" sz="1200" dirty="0" smtClean="0">
                          <a:effectLst/>
                          <a:latin typeface="Century Gothic" charset="0"/>
                          <a:ea typeface="Century Gothic" charset="0"/>
                          <a:cs typeface="Century Gothic" charset="0"/>
                        </a:rPr>
                        <a:t> </a:t>
                      </a:r>
                      <a:endParaRPr lang="en-US" sz="1200" dirty="0">
                        <a:latin typeface="Century Gothic" charset="0"/>
                        <a:ea typeface="Century Gothic" charset="0"/>
                        <a:cs typeface="Century Gothic" charset="0"/>
                      </a:endParaRPr>
                    </a:p>
                  </a:txBody>
                  <a:tcPr/>
                </a:tc>
              </a:tr>
              <a:tr h="601533">
                <a:tc>
                  <a:txBody>
                    <a:bodyPr/>
                    <a:lstStyle/>
                    <a:p>
                      <a:r>
                        <a:rPr lang="es-CO" sz="1200" kern="1200" dirty="0" smtClean="0">
                          <a:solidFill>
                            <a:schemeClr val="dk1"/>
                          </a:solidFill>
                          <a:effectLst/>
                          <a:latin typeface="Century Gothic" charset="0"/>
                          <a:ea typeface="Century Gothic" charset="0"/>
                          <a:cs typeface="Century Gothic" charset="0"/>
                        </a:rPr>
                        <a:t>User requirements</a:t>
                      </a:r>
                      <a:r>
                        <a:rPr lang="en-US" sz="1200" dirty="0" smtClean="0">
                          <a:effectLst/>
                          <a:latin typeface="Century Gothic" charset="0"/>
                          <a:ea typeface="Century Gothic" charset="0"/>
                          <a:cs typeface="Century Gothic" charset="0"/>
                        </a:rPr>
                        <a:t> </a:t>
                      </a:r>
                      <a:endParaRPr lang="en-US" sz="1200" dirty="0">
                        <a:latin typeface="Century Gothic" charset="0"/>
                        <a:ea typeface="Century Gothic" charset="0"/>
                        <a:cs typeface="Century Gothic" charset="0"/>
                      </a:endParaRPr>
                    </a:p>
                  </a:txBody>
                  <a:tcPr/>
                </a:tc>
                <a:tc>
                  <a:txBody>
                    <a:bodyPr/>
                    <a:lstStyle/>
                    <a:p>
                      <a:r>
                        <a:rPr lang="en-GB" sz="1200" kern="1200" dirty="0" smtClean="0">
                          <a:solidFill>
                            <a:schemeClr val="dk1"/>
                          </a:solidFill>
                          <a:effectLst/>
                          <a:latin typeface="Century Gothic" charset="0"/>
                          <a:ea typeface="Century Gothic" charset="0"/>
                          <a:cs typeface="Century Gothic" charset="0"/>
                        </a:rPr>
                        <a:t>As I already know for whom I will create and design this product – a video tutorial, I will be able to plan in advance how the video and its design should look. For example could I have a pink background for my introduction slide, if my end user wishes for pink.</a:t>
                      </a:r>
                      <a:r>
                        <a:rPr lang="en-US" sz="1200" dirty="0" smtClean="0">
                          <a:effectLst/>
                          <a:latin typeface="Century Gothic" charset="0"/>
                          <a:ea typeface="Century Gothic" charset="0"/>
                          <a:cs typeface="Century Gothic" charset="0"/>
                        </a:rPr>
                        <a:t> </a:t>
                      </a:r>
                      <a:endParaRPr lang="en-US" sz="1200" dirty="0">
                        <a:latin typeface="Century Gothic" charset="0"/>
                        <a:ea typeface="Century Gothic" charset="0"/>
                        <a:cs typeface="Century Gothic" charset="0"/>
                      </a:endParaRPr>
                    </a:p>
                  </a:txBody>
                  <a:tcPr/>
                </a:tc>
              </a:tr>
            </a:tbl>
          </a:graphicData>
        </a:graphic>
      </p:graphicFrame>
      <p:sp>
        <p:nvSpPr>
          <p:cNvPr id="3" name="Rectangle 2"/>
          <p:cNvSpPr/>
          <p:nvPr/>
        </p:nvSpPr>
        <p:spPr>
          <a:xfrm>
            <a:off x="1370716" y="1569528"/>
            <a:ext cx="7091657" cy="1077218"/>
          </a:xfrm>
          <a:prstGeom prst="rect">
            <a:avLst/>
          </a:prstGeom>
        </p:spPr>
        <p:txBody>
          <a:bodyPr wrap="square">
            <a:spAutoFit/>
          </a:bodyPr>
          <a:lstStyle/>
          <a:p>
            <a:pPr lvl="0"/>
            <a:r>
              <a:rPr lang="en-US" sz="1600" b="1" i="1" dirty="0" smtClean="0">
                <a:solidFill>
                  <a:schemeClr val="tx2">
                    <a:lumMod val="50000"/>
                  </a:schemeClr>
                </a:solidFill>
                <a:ea typeface="Arial Unicode MS" charset="0"/>
                <a:cs typeface="Times" charset="0"/>
              </a:rPr>
              <a:t>ACTIVITY:  </a:t>
            </a:r>
            <a:r>
              <a:rPr lang="en-US" sz="1600" i="1" dirty="0"/>
              <a:t>Select relevant information for the construction of the Sport Bag. Formulate topics or questions to be answered by the use of 2 primary and 2 secondary sources of investigation.  Bibliography.</a:t>
            </a:r>
          </a:p>
          <a:p>
            <a:endParaRPr lang="en-US" sz="1600" i="1" dirty="0">
              <a:solidFill>
                <a:schemeClr val="tx2">
                  <a:lumMod val="50000"/>
                </a:schemeClr>
              </a:solidFill>
            </a:endParaRPr>
          </a:p>
        </p:txBody>
      </p:sp>
    </p:spTree>
    <p:extLst>
      <p:ext uri="{BB962C8B-B14F-4D97-AF65-F5344CB8AC3E}">
        <p14:creationId xmlns:p14="http://schemas.microsoft.com/office/powerpoint/2010/main" val="22238160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16799" y="424924"/>
            <a:ext cx="7077230" cy="830997"/>
          </a:xfrm>
          <a:prstGeom prst="rect">
            <a:avLst/>
          </a:prstGeom>
          <a:noFill/>
        </p:spPr>
        <p:txBody>
          <a:bodyPr wrap="square" rtlCol="0">
            <a:spAutoFit/>
          </a:bodyPr>
          <a:lstStyle/>
          <a:p>
            <a:pPr algn="r"/>
            <a:r>
              <a:rPr lang="en-US" sz="1600" b="1" dirty="0" smtClean="0">
                <a:solidFill>
                  <a:schemeClr val="tx2">
                    <a:lumMod val="90000"/>
                    <a:lumOff val="10000"/>
                  </a:schemeClr>
                </a:solidFill>
                <a:latin typeface="Century Gothic" charset="0"/>
                <a:ea typeface="Century Gothic" charset="0"/>
                <a:cs typeface="Century Gothic" charset="0"/>
              </a:rPr>
              <a:t>Strand 3</a:t>
            </a:r>
          </a:p>
          <a:p>
            <a:pPr algn="r"/>
            <a:r>
              <a:rPr lang="en-GB" sz="1600" dirty="0">
                <a:solidFill>
                  <a:schemeClr val="tx2">
                    <a:lumMod val="90000"/>
                    <a:lumOff val="10000"/>
                  </a:schemeClr>
                </a:solidFill>
                <a:latin typeface="Century Gothic" charset="0"/>
                <a:ea typeface="Century Gothic" charset="0"/>
                <a:cs typeface="Century Gothic" charset="0"/>
              </a:rPr>
              <a:t>Analyse a range of existing products that inspire a solution to the </a:t>
            </a:r>
            <a:r>
              <a:rPr lang="en-GB" sz="1600" dirty="0" smtClean="0">
                <a:solidFill>
                  <a:schemeClr val="tx2">
                    <a:lumMod val="90000"/>
                    <a:lumOff val="10000"/>
                  </a:schemeClr>
                </a:solidFill>
                <a:latin typeface="Century Gothic" charset="0"/>
                <a:ea typeface="Century Gothic" charset="0"/>
                <a:cs typeface="Century Gothic" charset="0"/>
              </a:rPr>
              <a:t>problem</a:t>
            </a:r>
            <a:endParaRPr lang="en-US" sz="1600" dirty="0">
              <a:solidFill>
                <a:schemeClr val="tx2">
                  <a:lumMod val="90000"/>
                  <a:lumOff val="10000"/>
                </a:schemeClr>
              </a:solidFill>
              <a:latin typeface="Century Gothic" charset="0"/>
              <a:ea typeface="Century Gothic" charset="0"/>
              <a:cs typeface="Century Gothic" charset="0"/>
            </a:endParaRPr>
          </a:p>
        </p:txBody>
      </p:sp>
      <p:sp>
        <p:nvSpPr>
          <p:cNvPr id="6" name="Rectangle 5"/>
          <p:cNvSpPr/>
          <p:nvPr/>
        </p:nvSpPr>
        <p:spPr>
          <a:xfrm>
            <a:off x="1716799" y="1539349"/>
            <a:ext cx="6772277" cy="830997"/>
          </a:xfrm>
          <a:prstGeom prst="rect">
            <a:avLst/>
          </a:prstGeom>
        </p:spPr>
        <p:txBody>
          <a:bodyPr wrap="square">
            <a:spAutoFit/>
          </a:bodyPr>
          <a:lstStyle/>
          <a:p>
            <a:pPr lvl="0"/>
            <a:r>
              <a:rPr lang="en-GB" sz="1600" b="1" i="1" dirty="0" smtClean="0">
                <a:solidFill>
                  <a:schemeClr val="tx2">
                    <a:lumMod val="50000"/>
                  </a:schemeClr>
                </a:solidFill>
                <a:latin typeface="Century Gothic" charset="0"/>
                <a:ea typeface="Century Gothic" charset="0"/>
                <a:cs typeface="Century Gothic" charset="0"/>
              </a:rPr>
              <a:t>ACTIVITY:  </a:t>
            </a:r>
            <a:r>
              <a:rPr lang="en-US" sz="1600" i="1" dirty="0" err="1"/>
              <a:t>Analyse</a:t>
            </a:r>
            <a:r>
              <a:rPr lang="en-US" sz="1600" i="1" dirty="0"/>
              <a:t> three existing products of Sport Bags considering the following aspects:  Functionality, Materials, Aesthetic and Costs. </a:t>
            </a:r>
          </a:p>
          <a:p>
            <a:endParaRPr lang="es-CO" sz="1600" i="1" dirty="0">
              <a:solidFill>
                <a:schemeClr val="tx2">
                  <a:lumMod val="50000"/>
                </a:schemeClr>
              </a:solidFill>
              <a:latin typeface="Century Gothic" charset="0"/>
              <a:ea typeface="Century Gothic" charset="0"/>
              <a:cs typeface="Century Gothic" charset="0"/>
            </a:endParaRPr>
          </a:p>
        </p:txBody>
      </p:sp>
      <p:pic>
        <p:nvPicPr>
          <p:cNvPr id="3" name="Picture 2"/>
          <p:cNvPicPr>
            <a:picLocks noChangeAspect="1"/>
          </p:cNvPicPr>
          <p:nvPr/>
        </p:nvPicPr>
        <p:blipFill>
          <a:blip r:embed="rId2"/>
          <a:stretch>
            <a:fillRect/>
          </a:stretch>
        </p:blipFill>
        <p:spPr>
          <a:xfrm>
            <a:off x="5156646" y="2564720"/>
            <a:ext cx="3987354" cy="3987354"/>
          </a:xfrm>
          <a:prstGeom prst="rect">
            <a:avLst/>
          </a:prstGeom>
        </p:spPr>
      </p:pic>
      <p:pic>
        <p:nvPicPr>
          <p:cNvPr id="5" name="Picture 4"/>
          <p:cNvPicPr>
            <a:picLocks noChangeAspect="1"/>
          </p:cNvPicPr>
          <p:nvPr/>
        </p:nvPicPr>
        <p:blipFill rotWithShape="1">
          <a:blip r:embed="rId3"/>
          <a:srcRect l="23201" r="27628"/>
          <a:stretch/>
        </p:blipFill>
        <p:spPr>
          <a:xfrm>
            <a:off x="0" y="2624043"/>
            <a:ext cx="2902420" cy="3928030"/>
          </a:xfrm>
          <a:prstGeom prst="rect">
            <a:avLst/>
          </a:prstGeom>
        </p:spPr>
      </p:pic>
      <p:pic>
        <p:nvPicPr>
          <p:cNvPr id="10" name="Picture 9"/>
          <p:cNvPicPr>
            <a:picLocks noChangeAspect="1"/>
          </p:cNvPicPr>
          <p:nvPr/>
        </p:nvPicPr>
        <p:blipFill>
          <a:blip r:embed="rId4"/>
          <a:stretch>
            <a:fillRect/>
          </a:stretch>
        </p:blipFill>
        <p:spPr>
          <a:xfrm>
            <a:off x="2737740" y="2590325"/>
            <a:ext cx="2636363" cy="3961748"/>
          </a:xfrm>
          <a:prstGeom prst="rect">
            <a:avLst/>
          </a:prstGeom>
        </p:spPr>
      </p:pic>
    </p:spTree>
    <p:extLst>
      <p:ext uri="{BB962C8B-B14F-4D97-AF65-F5344CB8AC3E}">
        <p14:creationId xmlns:p14="http://schemas.microsoft.com/office/powerpoint/2010/main" val="17142844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9516" y="274849"/>
            <a:ext cx="7842519" cy="1107996"/>
          </a:xfrm>
          <a:prstGeom prst="rect">
            <a:avLst/>
          </a:prstGeom>
          <a:noFill/>
        </p:spPr>
        <p:txBody>
          <a:bodyPr wrap="square" rtlCol="0">
            <a:spAutoFit/>
          </a:bodyPr>
          <a:lstStyle/>
          <a:p>
            <a:pPr algn="r"/>
            <a:r>
              <a:rPr lang="en-US" sz="1600" b="1" dirty="0" smtClean="0">
                <a:solidFill>
                  <a:schemeClr val="tx2">
                    <a:lumMod val="90000"/>
                    <a:lumOff val="10000"/>
                  </a:schemeClr>
                </a:solidFill>
                <a:latin typeface="Century Gothic" charset="0"/>
                <a:ea typeface="Century Gothic" charset="0"/>
                <a:cs typeface="Century Gothic" charset="0"/>
              </a:rPr>
              <a:t>Strand 4</a:t>
            </a:r>
          </a:p>
          <a:p>
            <a:pPr algn="r"/>
            <a:r>
              <a:rPr lang="en-GB" sz="1600" dirty="0">
                <a:solidFill>
                  <a:schemeClr val="tx2">
                    <a:lumMod val="90000"/>
                    <a:lumOff val="10000"/>
                  </a:schemeClr>
                </a:solidFill>
                <a:latin typeface="Century Gothic" charset="0"/>
                <a:ea typeface="Century Gothic" charset="0"/>
                <a:cs typeface="Century Gothic" charset="0"/>
              </a:rPr>
              <a:t>Develop a detailed design brief that summarizes the analysis of relevant research</a:t>
            </a:r>
            <a:endParaRPr lang="en-US" sz="1600" dirty="0">
              <a:solidFill>
                <a:schemeClr val="tx2">
                  <a:lumMod val="90000"/>
                  <a:lumOff val="10000"/>
                </a:schemeClr>
              </a:solidFill>
              <a:latin typeface="Century Gothic" charset="0"/>
              <a:ea typeface="Century Gothic" charset="0"/>
              <a:cs typeface="Century Gothic" charset="0"/>
            </a:endParaRPr>
          </a:p>
          <a:p>
            <a:endParaRPr lang="en-US" b="1" dirty="0">
              <a:latin typeface="Century Gothic" charset="0"/>
              <a:ea typeface="Century Gothic" charset="0"/>
              <a:cs typeface="Century Gothic" charset="0"/>
            </a:endParaRPr>
          </a:p>
        </p:txBody>
      </p:sp>
      <p:graphicFrame>
        <p:nvGraphicFramePr>
          <p:cNvPr id="6" name="Table 5"/>
          <p:cNvGraphicFramePr>
            <a:graphicFrameLocks noGrp="1"/>
          </p:cNvGraphicFramePr>
          <p:nvPr>
            <p:extLst>
              <p:ext uri="{D42A27DB-BD31-4B8C-83A1-F6EECF244321}">
                <p14:modId xmlns:p14="http://schemas.microsoft.com/office/powerpoint/2010/main" val="2034681087"/>
              </p:ext>
            </p:extLst>
          </p:nvPr>
        </p:nvGraphicFramePr>
        <p:xfrm>
          <a:off x="707923" y="2525877"/>
          <a:ext cx="8054112" cy="3810000"/>
        </p:xfrm>
        <a:graphic>
          <a:graphicData uri="http://schemas.openxmlformats.org/drawingml/2006/table">
            <a:tbl>
              <a:tblPr firstRow="1" bandRow="1">
                <a:tableStyleId>{5C22544A-7EE6-4342-B048-85BDC9FD1C3A}</a:tableStyleId>
              </a:tblPr>
              <a:tblGrid>
                <a:gridCol w="8054112"/>
              </a:tblGrid>
              <a:tr h="3261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i="1" kern="1200" dirty="0" smtClean="0">
                          <a:solidFill>
                            <a:schemeClr val="lt1"/>
                          </a:solidFill>
                          <a:effectLst/>
                          <a:latin typeface="Century Gothic" charset="0"/>
                          <a:ea typeface="Century Gothic" charset="0"/>
                          <a:cs typeface="Century Gothic" charset="0"/>
                        </a:rPr>
                        <a:t>Average quality design brief example</a:t>
                      </a:r>
                      <a:r>
                        <a:rPr lang="en-GB" sz="1800" b="1" kern="1200" dirty="0" smtClean="0">
                          <a:solidFill>
                            <a:schemeClr val="lt1"/>
                          </a:solidFill>
                          <a:effectLst/>
                          <a:latin typeface="Century Gothic" charset="0"/>
                          <a:ea typeface="Century Gothic" charset="0"/>
                          <a:cs typeface="Century Gothic" charset="0"/>
                        </a:rPr>
                        <a:t> </a:t>
                      </a:r>
                      <a:endParaRPr lang="en-US" sz="1800" b="1" kern="1200" dirty="0" smtClean="0">
                        <a:solidFill>
                          <a:schemeClr val="lt1"/>
                        </a:solidFill>
                        <a:effectLst/>
                        <a:latin typeface="Century Gothic" charset="0"/>
                        <a:ea typeface="Century Gothic" charset="0"/>
                        <a:cs typeface="Century Gothic" charset="0"/>
                      </a:endParaRPr>
                    </a:p>
                  </a:txBody>
                  <a:tcPr/>
                </a:tc>
              </a:tr>
              <a:tr h="3371031">
                <a:tc>
                  <a:txBody>
                    <a:bodyPr/>
                    <a:lstStyle/>
                    <a:p>
                      <a:r>
                        <a:rPr lang="en-GB" sz="1100" kern="1200" dirty="0" smtClean="0">
                          <a:solidFill>
                            <a:schemeClr val="dk1"/>
                          </a:solidFill>
                          <a:effectLst/>
                          <a:latin typeface="Century Gothic" charset="0"/>
                          <a:ea typeface="Century Gothic" charset="0"/>
                          <a:cs typeface="Century Gothic" charset="0"/>
                        </a:rPr>
                        <a:t>After researching the problems my parents have with their bedroom and bathroom, I have decided to design a dressing table for my mom which for her bedroom.</a:t>
                      </a:r>
                    </a:p>
                    <a:p>
                      <a:endParaRPr lang="en-US" sz="1100" kern="1200" dirty="0" smtClean="0">
                        <a:solidFill>
                          <a:schemeClr val="dk1"/>
                        </a:solidFill>
                        <a:effectLst/>
                        <a:latin typeface="Century Gothic" charset="0"/>
                        <a:ea typeface="Century Gothic" charset="0"/>
                        <a:cs typeface="Century Gothic" charset="0"/>
                      </a:endParaRPr>
                    </a:p>
                    <a:p>
                      <a:r>
                        <a:rPr lang="es-CO" sz="1100" kern="1200" dirty="0" smtClean="0">
                          <a:solidFill>
                            <a:schemeClr val="dk1"/>
                          </a:solidFill>
                          <a:effectLst/>
                          <a:latin typeface="Century Gothic" charset="0"/>
                          <a:ea typeface="Century Gothic" charset="0"/>
                          <a:cs typeface="Century Gothic" charset="0"/>
                        </a:rPr>
                        <a:t>This dressing table will:</a:t>
                      </a:r>
                      <a:endParaRPr lang="en-US" sz="1100" kern="1200" dirty="0" smtClean="0">
                        <a:solidFill>
                          <a:schemeClr val="dk1"/>
                        </a:solidFill>
                        <a:effectLst/>
                        <a:latin typeface="Century Gothic" charset="0"/>
                        <a:ea typeface="Century Gothic" charset="0"/>
                        <a:cs typeface="Century Gothic" charset="0"/>
                      </a:endParaRPr>
                    </a:p>
                    <a:p>
                      <a:pPr marL="171450" lvl="0" indent="-171450">
                        <a:buFont typeface="Arial"/>
                        <a:buChar char="•"/>
                      </a:pPr>
                      <a:r>
                        <a:rPr lang="en-GB" sz="1100" kern="1200" dirty="0" smtClean="0">
                          <a:solidFill>
                            <a:schemeClr val="dk1"/>
                          </a:solidFill>
                          <a:effectLst/>
                          <a:latin typeface="Century Gothic" charset="0"/>
                          <a:ea typeface="Century Gothic" charset="0"/>
                          <a:cs typeface="Century Gothic" charset="0"/>
                        </a:rPr>
                        <a:t>Include a mirror large enough for my mom to use when preparing in the morning.</a:t>
                      </a:r>
                    </a:p>
                    <a:p>
                      <a:pPr marL="0" lvl="0" indent="0">
                        <a:buFont typeface="Arial"/>
                        <a:buNone/>
                      </a:pPr>
                      <a:endParaRPr lang="en-US" sz="1100" kern="1200" dirty="0" smtClean="0">
                        <a:solidFill>
                          <a:schemeClr val="dk1"/>
                        </a:solidFill>
                        <a:effectLst/>
                        <a:latin typeface="Century Gothic" charset="0"/>
                        <a:ea typeface="Century Gothic" charset="0"/>
                        <a:cs typeface="Century Gothic" charset="0"/>
                      </a:endParaRPr>
                    </a:p>
                    <a:p>
                      <a:pPr marL="171450" lvl="0" indent="-171450">
                        <a:buFont typeface="Arial"/>
                        <a:buChar char="•"/>
                      </a:pPr>
                      <a:r>
                        <a:rPr lang="en-GB" sz="1100" kern="1200" dirty="0" smtClean="0">
                          <a:solidFill>
                            <a:schemeClr val="dk1"/>
                          </a:solidFill>
                          <a:effectLst/>
                          <a:latin typeface="Century Gothic" charset="0"/>
                          <a:ea typeface="Century Gothic" charset="0"/>
                          <a:cs typeface="Century Gothic" charset="0"/>
                        </a:rPr>
                        <a:t>Include special designed accessory holders for the variety of jewellery and accessories my mom has so that they will all be neat, presentable and easy to take off and put on.</a:t>
                      </a:r>
                    </a:p>
                    <a:p>
                      <a:pPr marL="0" lvl="0" indent="0">
                        <a:buFont typeface="Arial"/>
                        <a:buNone/>
                      </a:pPr>
                      <a:endParaRPr lang="en-US" sz="1100" kern="1200" dirty="0" smtClean="0">
                        <a:solidFill>
                          <a:schemeClr val="dk1"/>
                        </a:solidFill>
                        <a:effectLst/>
                        <a:latin typeface="Century Gothic" charset="0"/>
                        <a:ea typeface="Century Gothic" charset="0"/>
                        <a:cs typeface="Century Gothic" charset="0"/>
                      </a:endParaRPr>
                    </a:p>
                    <a:p>
                      <a:pPr marL="171450" lvl="0" indent="-171450">
                        <a:buFont typeface="Arial"/>
                        <a:buChar char="•"/>
                      </a:pPr>
                      <a:r>
                        <a:rPr lang="en-GB" sz="1100" kern="1200" dirty="0" smtClean="0">
                          <a:solidFill>
                            <a:schemeClr val="dk1"/>
                          </a:solidFill>
                          <a:effectLst/>
                          <a:latin typeface="Century Gothic" charset="0"/>
                          <a:ea typeface="Century Gothic" charset="0"/>
                          <a:cs typeface="Century Gothic" charset="0"/>
                        </a:rPr>
                        <a:t>Include a place/tray for all the perfume to be able to stand on, which will make it easy for my mom to choose her perfume each day.</a:t>
                      </a:r>
                    </a:p>
                    <a:p>
                      <a:pPr marL="0" lvl="0" indent="0">
                        <a:buFont typeface="Arial"/>
                        <a:buNone/>
                      </a:pPr>
                      <a:endParaRPr lang="en-US" sz="1100" kern="1200" dirty="0" smtClean="0">
                        <a:solidFill>
                          <a:schemeClr val="dk1"/>
                        </a:solidFill>
                        <a:effectLst/>
                        <a:latin typeface="Century Gothic" charset="0"/>
                        <a:ea typeface="Century Gothic" charset="0"/>
                        <a:cs typeface="Century Gothic" charset="0"/>
                      </a:endParaRPr>
                    </a:p>
                    <a:p>
                      <a:pPr marL="171450" lvl="0" indent="-171450">
                        <a:buFont typeface="Arial"/>
                        <a:buChar char="•"/>
                      </a:pPr>
                      <a:r>
                        <a:rPr lang="en-GB" sz="1100" kern="1200" dirty="0" smtClean="0">
                          <a:solidFill>
                            <a:schemeClr val="dk1"/>
                          </a:solidFill>
                          <a:effectLst/>
                          <a:latin typeface="Century Gothic" charset="0"/>
                          <a:ea typeface="Century Gothic" charset="0"/>
                          <a:cs typeface="Century Gothic" charset="0"/>
                        </a:rPr>
                        <a:t>Include a few little storage boxes which my mom can place her hair clips in, her hair ties in, and other accessories or products that cannot get tangled up with each other.</a:t>
                      </a:r>
                    </a:p>
                    <a:p>
                      <a:pPr marL="0" lvl="0" indent="0">
                        <a:buFont typeface="Arial"/>
                        <a:buNone/>
                      </a:pPr>
                      <a:endParaRPr lang="en-US" sz="1100" kern="1200" dirty="0" smtClean="0">
                        <a:solidFill>
                          <a:schemeClr val="dk1"/>
                        </a:solidFill>
                        <a:effectLst/>
                        <a:latin typeface="Century Gothic" charset="0"/>
                        <a:ea typeface="Century Gothic" charset="0"/>
                        <a:cs typeface="Century Gothic" charset="0"/>
                      </a:endParaRPr>
                    </a:p>
                    <a:p>
                      <a:pPr marL="171450" lvl="0" indent="-171450">
                        <a:buFont typeface="Arial"/>
                        <a:buChar char="•"/>
                      </a:pPr>
                      <a:r>
                        <a:rPr lang="en-GB" sz="1100" kern="1200" dirty="0" smtClean="0">
                          <a:solidFill>
                            <a:schemeClr val="dk1"/>
                          </a:solidFill>
                          <a:effectLst/>
                          <a:latin typeface="Century Gothic" charset="0"/>
                          <a:ea typeface="Century Gothic" charset="0"/>
                          <a:cs typeface="Century Gothic" charset="0"/>
                        </a:rPr>
                        <a:t>Be decorative, so that it really fits in with bedroom and will add to the bedroom being a cosy and warm room.</a:t>
                      </a:r>
                    </a:p>
                    <a:p>
                      <a:pPr marL="0" lvl="0" indent="0">
                        <a:buFont typeface="Arial"/>
                        <a:buNone/>
                      </a:pPr>
                      <a:endParaRPr lang="en-US" sz="1100" kern="1200" dirty="0" smtClean="0">
                        <a:solidFill>
                          <a:schemeClr val="dk1"/>
                        </a:solidFill>
                        <a:effectLst/>
                        <a:latin typeface="Century Gothic" charset="0"/>
                        <a:ea typeface="Century Gothic" charset="0"/>
                        <a:cs typeface="Century Gothic" charset="0"/>
                      </a:endParaRPr>
                    </a:p>
                    <a:p>
                      <a:pPr marL="171450" lvl="0" indent="-171450">
                        <a:buFont typeface="Arial"/>
                        <a:buChar char="•"/>
                      </a:pPr>
                      <a:r>
                        <a:rPr lang="en-GB" sz="1100" kern="1200" dirty="0" smtClean="0">
                          <a:solidFill>
                            <a:schemeClr val="dk1"/>
                          </a:solidFill>
                          <a:effectLst/>
                          <a:latin typeface="Century Gothic" charset="0"/>
                          <a:ea typeface="Century Gothic" charset="0"/>
                          <a:cs typeface="Century Gothic" charset="0"/>
                        </a:rPr>
                        <a:t>Have a place for candles where they are safe (from falling and safe to light up) and will add to the look and feel of the room.</a:t>
                      </a:r>
                    </a:p>
                    <a:p>
                      <a:pPr lvl="0"/>
                      <a:endParaRPr lang="en-US" sz="1100" kern="1200" dirty="0" smtClean="0">
                        <a:solidFill>
                          <a:schemeClr val="dk1"/>
                        </a:solidFill>
                        <a:effectLst/>
                        <a:latin typeface="Century Gothic" charset="0"/>
                        <a:ea typeface="Century Gothic" charset="0"/>
                        <a:cs typeface="Century Gothic" charset="0"/>
                      </a:endParaRPr>
                    </a:p>
                  </a:txBody>
                  <a:tcPr/>
                </a:tc>
              </a:tr>
            </a:tbl>
          </a:graphicData>
        </a:graphic>
      </p:graphicFrame>
      <p:sp>
        <p:nvSpPr>
          <p:cNvPr id="4" name="Rectangle 3"/>
          <p:cNvSpPr/>
          <p:nvPr/>
        </p:nvSpPr>
        <p:spPr>
          <a:xfrm>
            <a:off x="2125748" y="1382845"/>
            <a:ext cx="5430054" cy="584775"/>
          </a:xfrm>
          <a:prstGeom prst="rect">
            <a:avLst/>
          </a:prstGeom>
        </p:spPr>
        <p:txBody>
          <a:bodyPr wrap="square">
            <a:spAutoFit/>
          </a:bodyPr>
          <a:lstStyle/>
          <a:p>
            <a:pPr lvl="0"/>
            <a:r>
              <a:rPr lang="en-US" sz="1600" b="1" i="1" dirty="0" smtClean="0">
                <a:solidFill>
                  <a:schemeClr val="tx2">
                    <a:lumMod val="50000"/>
                  </a:schemeClr>
                </a:solidFill>
              </a:rPr>
              <a:t>ACTIVITY:  </a:t>
            </a:r>
            <a:r>
              <a:rPr lang="en-US" sz="1600" dirty="0"/>
              <a:t>Dev</a:t>
            </a:r>
            <a:r>
              <a:rPr lang="en-US" sz="1600" i="1" dirty="0"/>
              <a:t>elop the Design brief according to the most relevant information of the investigation.</a:t>
            </a:r>
            <a:r>
              <a:rPr lang="en-US" sz="1600" i="1" dirty="0"/>
              <a:t> </a:t>
            </a:r>
            <a:endParaRPr lang="en-US" sz="1600" i="1" dirty="0">
              <a:solidFill>
                <a:schemeClr val="tx2">
                  <a:lumMod val="50000"/>
                </a:schemeClr>
              </a:solidFill>
            </a:endParaRPr>
          </a:p>
        </p:txBody>
      </p:sp>
    </p:spTree>
    <p:extLst>
      <p:ext uri="{BB962C8B-B14F-4D97-AF65-F5344CB8AC3E}">
        <p14:creationId xmlns:p14="http://schemas.microsoft.com/office/powerpoint/2010/main" val="22995053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EB8F22"/>
      </a:accent1>
      <a:accent2>
        <a:srgbClr val="CD4223"/>
      </a:accent2>
      <a:accent3>
        <a:srgbClr val="A89374"/>
      </a:accent3>
      <a:accent4>
        <a:srgbClr val="83AA67"/>
      </a:accent4>
      <a:accent5>
        <a:srgbClr val="4FA9C1"/>
      </a:accent5>
      <a:accent6>
        <a:srgbClr val="9390AF"/>
      </a:accent6>
      <a:hlink>
        <a:srgbClr val="EC7220"/>
      </a:hlink>
      <a:folHlink>
        <a:srgbClr val="F09355"/>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1A9F9826-882C-40B9-8F38-5A3B8CFD19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Parallax</Template>
  <TotalTime>564</TotalTime>
  <Words>642</Words>
  <Application>Microsoft Macintosh PowerPoint</Application>
  <PresentationFormat>On-screen Show (4:3)</PresentationFormat>
  <Paragraphs>47</Paragraphs>
  <Slides>5</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vt:i4>
      </vt:variant>
    </vt:vector>
  </HeadingPairs>
  <TitlesOfParts>
    <vt:vector size="13" baseType="lpstr">
      <vt:lpstr>Arial Unicode MS</vt:lpstr>
      <vt:lpstr>Calibri</vt:lpstr>
      <vt:lpstr>Century Gothic</vt:lpstr>
      <vt:lpstr>Copperplate Gothic Bold</vt:lpstr>
      <vt:lpstr>Corbel</vt:lpstr>
      <vt:lpstr>Times</vt:lpstr>
      <vt:lpstr>Arial</vt:lpstr>
      <vt:lpstr>Parallax</vt:lpstr>
      <vt:lpstr>PowerPoint Presentation</vt:lpstr>
      <vt:lpstr>PowerPoint Presentation</vt:lpstr>
      <vt:lpstr>PowerPoint Presentation</vt:lpstr>
      <vt:lpstr>PowerPoint Presentation</vt:lpstr>
      <vt:lpstr>PowerPoint Presentation</vt:lpstr>
    </vt:vector>
  </TitlesOfParts>
  <Company>ccb</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ccb ccb</dc:creator>
  <cp:lastModifiedBy>Microsoft Office User</cp:lastModifiedBy>
  <cp:revision>61</cp:revision>
  <dcterms:created xsi:type="dcterms:W3CDTF">2016-08-30T13:02:41Z</dcterms:created>
  <dcterms:modified xsi:type="dcterms:W3CDTF">2017-04-06T14:38:02Z</dcterms:modified>
</cp:coreProperties>
</file>